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C43F46-4E2F-4780-92A7-13B688860B3C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C43F46-4E2F-4780-92A7-13B688860B3C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C43F46-4E2F-4780-92A7-13B688860B3C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C43F46-4E2F-4780-92A7-13B688860B3C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0E8AA7-21CE-4F51-96CF-91ACB0298B9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1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xpkkoju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664DB9F-59BB-47A5-8080-662EED16E9E1}"/>
              </a:ext>
            </a:extLst>
          </p:cNvPr>
          <p:cNvSpPr/>
          <p:nvPr/>
        </p:nvSpPr>
        <p:spPr>
          <a:xfrm>
            <a:off x="3450237" y="2184817"/>
            <a:ext cx="54526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chapter one</a:t>
            </a:r>
            <a:r>
              <a:rPr lang="ar-IQ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–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Nutritional Deficiency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Diseases-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lecture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</a:t>
            </a:r>
            <a:endParaRPr lang="en-US" sz="24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Fatty Liver and Kidney Syndrome (FLKS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)+</a:t>
            </a:r>
          </a:p>
          <a:p>
            <a:pPr algn="ctr"/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Pullorum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 disease</a:t>
            </a:r>
            <a:endParaRPr lang="en-US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350" dirty="0"/>
          </a:p>
          <a:p>
            <a:pPr algn="ctr"/>
            <a:r>
              <a:rPr lang="en-US" sz="2700" dirty="0"/>
              <a:t> </a:t>
            </a:r>
            <a:r>
              <a:rPr lang="ar-IQ" sz="2700" b="1" dirty="0"/>
              <a:t> شعار الكلية</a:t>
            </a:r>
            <a:endParaRPr lang="en-US" sz="27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619569C-F51C-4D5F-9554-C9384EBEA533}"/>
              </a:ext>
            </a:extLst>
          </p:cNvPr>
          <p:cNvSpPr/>
          <p:nvPr/>
        </p:nvSpPr>
        <p:spPr>
          <a:xfrm>
            <a:off x="371638" y="2240637"/>
            <a:ext cx="3395293" cy="29571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600" dirty="0">
                <a:solidFill>
                  <a:schemeClr val="tx1"/>
                </a:solidFill>
              </a:rPr>
              <a:t>يمكن اضافة صورة تتلائم مع اسم المادة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9" y="2240637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Avian Salmonellosis is divided into 3 distinct </a:t>
            </a:r>
          </a:p>
          <a:p>
            <a:pPr algn="l">
              <a:buNone/>
            </a:pPr>
            <a:r>
              <a:rPr lang="en-US" dirty="0" smtClean="0"/>
              <a:t>diseases :.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1-Pullorum Disease .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2-Fowl Typhoid.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3-Paratyphoid Infection.</a:t>
            </a:r>
          </a:p>
          <a:p>
            <a:pPr algn="l"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Avian Salmonellosis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635691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Definition :</a:t>
            </a:r>
          </a:p>
          <a:p>
            <a:pPr algn="l">
              <a:buNone/>
            </a:pPr>
            <a:r>
              <a:rPr lang="en-US" sz="2800" dirty="0" smtClean="0"/>
              <a:t>An acute disease of chicks during the first month</a:t>
            </a:r>
          </a:p>
          <a:p>
            <a:pPr algn="l">
              <a:buNone/>
            </a:pPr>
            <a:r>
              <a:rPr lang="en-US" sz="2800" dirty="0" smtClean="0"/>
              <a:t>of life, characterized by high mortality.</a:t>
            </a:r>
          </a:p>
          <a:p>
            <a:pPr algn="l">
              <a:buNone/>
            </a:pPr>
            <a:r>
              <a:rPr lang="en-US" sz="2800" dirty="0" smtClean="0"/>
              <a:t>It is often found in mature fowl as a chronic</a:t>
            </a:r>
          </a:p>
          <a:p>
            <a:pPr algn="l">
              <a:buNone/>
            </a:pPr>
            <a:r>
              <a:rPr lang="en-US" sz="2800" dirty="0" smtClean="0"/>
              <a:t> infection.</a:t>
            </a:r>
          </a:p>
          <a:p>
            <a:pPr algn="l">
              <a:buNone/>
            </a:pPr>
            <a:endParaRPr lang="en-US" sz="3600" b="1" u="sng" dirty="0" smtClean="0">
              <a:solidFill>
                <a:schemeClr val="accent1"/>
              </a:solidFill>
            </a:endParaRPr>
          </a:p>
          <a:p>
            <a:pPr algn="l"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Etiology : </a:t>
            </a:r>
          </a:p>
          <a:p>
            <a:pPr algn="l">
              <a:buNone/>
            </a:pPr>
            <a:r>
              <a:rPr lang="en-US" sz="3600" u="sng" dirty="0" smtClean="0"/>
              <a:t>Salmonella</a:t>
            </a:r>
            <a:r>
              <a:rPr lang="en-US" sz="3600" dirty="0" smtClean="0"/>
              <a:t>  </a:t>
            </a:r>
            <a:r>
              <a:rPr lang="en-US" sz="3600" u="sng" dirty="0" smtClean="0"/>
              <a:t>pullorum</a:t>
            </a:r>
            <a:endParaRPr lang="en-US" sz="3600" u="sng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1- Pullorum Disease </a:t>
            </a:r>
            <a:r>
              <a:rPr lang="en-US" smtClean="0">
                <a:solidFill>
                  <a:srgbClr val="C00000"/>
                </a:solidFill>
              </a:rPr>
              <a:t>or :BWD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    ( Bacillary White Diarrhea).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86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7118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Chickens and turkeys are most susceptible.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Epizootiology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1- The most important source of infection is the</a:t>
            </a:r>
          </a:p>
          <a:p>
            <a:pPr>
              <a:buNone/>
            </a:pPr>
            <a:r>
              <a:rPr lang="en-US" dirty="0" smtClean="0"/>
              <a:t>      infected eggs laid by carrier hens(Vertical transmission).</a:t>
            </a:r>
          </a:p>
          <a:p>
            <a:pPr>
              <a:buNone/>
            </a:pPr>
            <a:r>
              <a:rPr lang="en-US" dirty="0" smtClean="0"/>
              <a:t>2-Mode of dissemination:</a:t>
            </a:r>
          </a:p>
          <a:p>
            <a:pPr>
              <a:buNone/>
            </a:pPr>
            <a:r>
              <a:rPr lang="en-US" dirty="0" smtClean="0"/>
              <a:t>    a-Infected area.</a:t>
            </a:r>
          </a:p>
          <a:p>
            <a:pPr>
              <a:buNone/>
            </a:pPr>
            <a:r>
              <a:rPr lang="en-US" dirty="0" smtClean="0"/>
              <a:t>    b- Incubators containing infected eggs.</a:t>
            </a:r>
          </a:p>
          <a:p>
            <a:pPr>
              <a:buNone/>
            </a:pPr>
            <a:r>
              <a:rPr lang="en-US" dirty="0" smtClean="0"/>
              <a:t>    c- Chick boxes in which infected chicks may be</a:t>
            </a:r>
          </a:p>
          <a:p>
            <a:pPr>
              <a:buNone/>
            </a:pPr>
            <a:r>
              <a:rPr lang="en-US" dirty="0" smtClean="0"/>
              <a:t>         present.</a:t>
            </a:r>
          </a:p>
          <a:p>
            <a:pPr>
              <a:buNone/>
            </a:pPr>
            <a:r>
              <a:rPr lang="en-US" dirty="0" smtClean="0"/>
              <a:t>    d- Farm.</a:t>
            </a:r>
          </a:p>
          <a:p>
            <a:pPr>
              <a:buNone/>
            </a:pPr>
            <a:r>
              <a:rPr lang="en-US" dirty="0" smtClean="0"/>
              <a:t>    e- Surviving infected chicks which may be a carrier.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C00000"/>
                </a:solidFill>
              </a:rPr>
              <a:t>Susceptibility:</a:t>
            </a:r>
            <a:endParaRPr lang="en-US" sz="40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7118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1-Incubation period : 5-7 days.</a:t>
            </a:r>
          </a:p>
          <a:p>
            <a:pPr>
              <a:buNone/>
            </a:pPr>
            <a:r>
              <a:rPr lang="en-US" dirty="0" smtClean="0"/>
              <a:t>2-Age : Usually under 3 weeks of age.</a:t>
            </a:r>
          </a:p>
          <a:p>
            <a:pPr>
              <a:buNone/>
            </a:pPr>
            <a:r>
              <a:rPr lang="en-US" dirty="0" smtClean="0"/>
              <a:t>3-Forms: a- Acute in baby chicks.</a:t>
            </a:r>
          </a:p>
          <a:p>
            <a:pPr>
              <a:buNone/>
            </a:pPr>
            <a:r>
              <a:rPr lang="en-US" dirty="0" smtClean="0"/>
              <a:t>                b- Chronic in mature fowls.</a:t>
            </a:r>
          </a:p>
          <a:p>
            <a:pPr>
              <a:buNone/>
            </a:pPr>
            <a:r>
              <a:rPr lang="en-US" dirty="0" smtClean="0"/>
              <a:t>4- Mortality: If chicks were hatched from infected</a:t>
            </a:r>
          </a:p>
          <a:p>
            <a:pPr>
              <a:buNone/>
            </a:pPr>
            <a:r>
              <a:rPr lang="en-US" dirty="0" smtClean="0"/>
              <a:t>    eggs, dead and sick chicks may be observed </a:t>
            </a:r>
          </a:p>
          <a:p>
            <a:pPr>
              <a:buNone/>
            </a:pPr>
            <a:r>
              <a:rPr lang="en-US" dirty="0" smtClean="0"/>
              <a:t>     in hatchery ( Vertical transmission ).</a:t>
            </a:r>
          </a:p>
          <a:p>
            <a:pPr>
              <a:buNone/>
            </a:pPr>
            <a:r>
              <a:rPr lang="en-US" dirty="0" smtClean="0"/>
              <a:t>Those infected after hatching, mortality reach a</a:t>
            </a:r>
          </a:p>
          <a:p>
            <a:pPr>
              <a:buNone/>
            </a:pPr>
            <a:r>
              <a:rPr lang="en-US" dirty="0" smtClean="0"/>
              <a:t>peak at 7-10 days (Horizontal transmission).</a:t>
            </a:r>
          </a:p>
          <a:p>
            <a:pPr>
              <a:buNone/>
            </a:pPr>
            <a:r>
              <a:rPr lang="en-US" dirty="0" smtClean="0"/>
              <a:t>Mortality : 30-40 %.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Symptoms: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0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473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5- White diarrhea, dehydration, vent smear with</a:t>
            </a:r>
          </a:p>
          <a:p>
            <a:pPr>
              <a:buNone/>
            </a:pPr>
            <a:r>
              <a:rPr lang="en-US" dirty="0" smtClean="0"/>
              <a:t>     fecal material ( Pasty vent).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6- Huddle together.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7-Difficult breathing (Pneumonia).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8-Swelling of joints ( arthritis ) more common in </a:t>
            </a:r>
          </a:p>
          <a:p>
            <a:pPr>
              <a:buNone/>
            </a:pPr>
            <a:r>
              <a:rPr lang="en-US" dirty="0" smtClean="0"/>
              <a:t>    hens ( Chronic).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chemeClr val="accent1"/>
                </a:solidFill>
              </a:rPr>
              <a:t>Acute Form: </a:t>
            </a:r>
            <a:r>
              <a:rPr lang="en-US" sz="3600" dirty="0" smtClean="0"/>
              <a:t>(Baby chick)</a:t>
            </a:r>
          </a:p>
          <a:p>
            <a:pPr>
              <a:buNone/>
            </a:pPr>
            <a:r>
              <a:rPr lang="en-US" sz="2800" dirty="0" smtClean="0"/>
              <a:t>a-Enlarged and congested liver. The normal</a:t>
            </a:r>
          </a:p>
          <a:p>
            <a:pPr>
              <a:buNone/>
            </a:pPr>
            <a:r>
              <a:rPr lang="en-US" sz="2800" dirty="0" smtClean="0"/>
              <a:t>    yellow color may be streaked with hemorrhages.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b-Necrotic foci may be present in the cardiac</a:t>
            </a:r>
          </a:p>
          <a:p>
            <a:pPr>
              <a:buNone/>
            </a:pPr>
            <a:r>
              <a:rPr lang="en-US" sz="2800" dirty="0" smtClean="0"/>
              <a:t>    muscle, liver, lungs, </a:t>
            </a:r>
            <a:r>
              <a:rPr lang="en-US" sz="2800" dirty="0" err="1" smtClean="0"/>
              <a:t>ceca</a:t>
            </a:r>
            <a:r>
              <a:rPr lang="en-US" sz="2800" dirty="0" smtClean="0"/>
              <a:t>, large intestine and </a:t>
            </a:r>
          </a:p>
          <a:p>
            <a:pPr>
              <a:buNone/>
            </a:pPr>
            <a:r>
              <a:rPr lang="en-US" sz="2800" dirty="0" smtClean="0"/>
              <a:t>    muscle of gizzard.</a:t>
            </a:r>
          </a:p>
          <a:p>
            <a:pPr>
              <a:buNone/>
            </a:pPr>
            <a:r>
              <a:rPr lang="en-US" sz="2800" dirty="0" smtClean="0"/>
              <a:t>C- Unabsorbed yolk sac . ( During the first few </a:t>
            </a:r>
          </a:p>
          <a:p>
            <a:pPr>
              <a:buNone/>
            </a:pPr>
            <a:r>
              <a:rPr lang="en-US" sz="2800" dirty="0" smtClean="0"/>
              <a:t>     days of life, the yolk sac serves as source of </a:t>
            </a:r>
          </a:p>
          <a:p>
            <a:pPr>
              <a:buNone/>
            </a:pPr>
            <a:r>
              <a:rPr lang="en-US" sz="2800" dirty="0" smtClean="0"/>
              <a:t>     nutrient). 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219200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Post-mortem lesions: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07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d- Cheesy core in </a:t>
            </a:r>
            <a:r>
              <a:rPr lang="en-US" sz="2800" dirty="0" err="1" smtClean="0"/>
              <a:t>ceca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 – Pericarditis and epicarditis.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F- Pneumonia: Firm grayish nodules.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g- Liver is the most constant seat of gross</a:t>
            </a:r>
          </a:p>
          <a:p>
            <a:pPr>
              <a:buNone/>
            </a:pPr>
            <a:r>
              <a:rPr lang="en-US" sz="2800" dirty="0" smtClean="0"/>
              <a:t>     lesions and followed by lungs, heart, </a:t>
            </a:r>
          </a:p>
          <a:p>
            <a:pPr>
              <a:buNone/>
            </a:pPr>
            <a:r>
              <a:rPr lang="en-US" sz="2800" dirty="0" smtClean="0"/>
              <a:t>     gizzard and </a:t>
            </a:r>
            <a:r>
              <a:rPr lang="en-US" sz="2800" dirty="0" err="1" smtClean="0"/>
              <a:t>ceca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181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8642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a- Oval and shrunken ,misshaped, greenish or </a:t>
            </a:r>
          </a:p>
          <a:p>
            <a:pPr>
              <a:buNone/>
            </a:pPr>
            <a:r>
              <a:rPr lang="en-US" dirty="0" smtClean="0"/>
              <a:t>     leaden-colored egg yolk.</a:t>
            </a:r>
          </a:p>
          <a:p>
            <a:pPr>
              <a:buNone/>
            </a:pPr>
            <a:r>
              <a:rPr lang="en-US" dirty="0" smtClean="0"/>
              <a:t>    The yolk is firm as it has been cooked.</a:t>
            </a:r>
          </a:p>
          <a:p>
            <a:pPr>
              <a:buNone/>
            </a:pPr>
            <a:r>
              <a:rPr lang="en-US" dirty="0" smtClean="0"/>
              <a:t>b- There may be enlargement of heart, and small   </a:t>
            </a:r>
          </a:p>
          <a:p>
            <a:pPr>
              <a:buNone/>
            </a:pPr>
            <a:r>
              <a:rPr lang="en-US" dirty="0" smtClean="0"/>
              <a:t>     grayish firm nodules may </a:t>
            </a:r>
            <a:r>
              <a:rPr lang="en-US" smtClean="0"/>
              <a:t>also  </a:t>
            </a:r>
            <a:r>
              <a:rPr lang="en-US" dirty="0" smtClean="0"/>
              <a:t>noted.</a:t>
            </a:r>
          </a:p>
          <a:p>
            <a:pPr>
              <a:buNone/>
            </a:pPr>
            <a:r>
              <a:rPr lang="en-US" dirty="0" smtClean="0"/>
              <a:t>C- Salpingitis ( Inflammation of oviduct).</a:t>
            </a:r>
          </a:p>
          <a:p>
            <a:pPr>
              <a:buNone/>
            </a:pPr>
            <a:r>
              <a:rPr lang="en-US" dirty="0" smtClean="0"/>
              <a:t>     Atrophied testicles.</a:t>
            </a:r>
          </a:p>
          <a:p>
            <a:pPr>
              <a:buNone/>
            </a:pPr>
            <a:r>
              <a:rPr lang="en-US" dirty="0" smtClean="0"/>
              <a:t>d- Arthritis.  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accent1"/>
                </a:solidFill>
              </a:rPr>
              <a:t>Chronic Form : </a:t>
            </a:r>
            <a:r>
              <a:rPr lang="en-US" sz="4000" dirty="0" smtClean="0"/>
              <a:t>Adult Fowl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2097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Infiltration of reticuloendothelial and mononuclear cells replacing </a:t>
            </a:r>
          </a:p>
          <a:p>
            <a:pPr>
              <a:buNone/>
            </a:pPr>
            <a:r>
              <a:rPr lang="en-US" dirty="0" smtClean="0"/>
              <a:t>necrotic cells.</a:t>
            </a:r>
          </a:p>
          <a:p>
            <a:pPr>
              <a:buNone/>
            </a:pPr>
            <a:endParaRPr lang="en-US" sz="40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000" b="1" u="sng" dirty="0" smtClean="0">
                <a:solidFill>
                  <a:srgbClr val="C00000"/>
                </a:solidFill>
              </a:rPr>
              <a:t>Diagnosis: 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1-</a:t>
            </a:r>
            <a:r>
              <a:rPr lang="en-US" sz="2800" dirty="0" smtClean="0"/>
              <a:t>History, age, signs, and lesions.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2-</a:t>
            </a:r>
            <a:r>
              <a:rPr lang="en-US" sz="2800" dirty="0" smtClean="0"/>
              <a:t> Laboratory diagnosis :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1"/>
                </a:solidFill>
              </a:rPr>
              <a:t>a-</a:t>
            </a:r>
            <a:r>
              <a:rPr lang="en-US" sz="2800" dirty="0" smtClean="0"/>
              <a:t> Definitive diagnosis: Isolation and identification of    </a:t>
            </a:r>
          </a:p>
          <a:p>
            <a:pPr>
              <a:buNone/>
            </a:pPr>
            <a:r>
              <a:rPr lang="en-US" sz="2800" dirty="0" smtClean="0"/>
              <a:t>          </a:t>
            </a:r>
            <a:r>
              <a:rPr lang="en-US" sz="2800" u="sng" dirty="0" smtClean="0"/>
              <a:t>Salmonella</a:t>
            </a:r>
            <a:r>
              <a:rPr lang="en-US" sz="2800" dirty="0" smtClean="0"/>
              <a:t> </a:t>
            </a:r>
            <a:r>
              <a:rPr lang="en-US" sz="2800" u="sng" dirty="0" smtClean="0"/>
              <a:t>pullorum 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smtClean="0">
                <a:solidFill>
                  <a:schemeClr val="accent1"/>
                </a:solidFill>
              </a:rPr>
              <a:t> b- </a:t>
            </a:r>
            <a:r>
              <a:rPr lang="en-US" sz="2800" dirty="0" smtClean="0"/>
              <a:t>In case of chronic infection or carrier.</a:t>
            </a:r>
          </a:p>
          <a:p>
            <a:pPr>
              <a:buNone/>
            </a:pPr>
            <a:r>
              <a:rPr lang="en-US" sz="2800" dirty="0" smtClean="0"/>
              <a:t>         1- Isolation of </a:t>
            </a:r>
            <a:r>
              <a:rPr lang="en-US" sz="2800" u="sng" dirty="0" smtClean="0"/>
              <a:t>Salmonella</a:t>
            </a:r>
            <a:r>
              <a:rPr lang="en-US" sz="2800" dirty="0" smtClean="0"/>
              <a:t> </a:t>
            </a:r>
            <a:r>
              <a:rPr lang="en-US" sz="2800" u="sng" dirty="0" smtClean="0"/>
              <a:t>pullorum</a:t>
            </a:r>
            <a:r>
              <a:rPr lang="en-US" sz="2800" dirty="0" smtClean="0"/>
              <a:t> from ovary.</a:t>
            </a:r>
          </a:p>
          <a:p>
            <a:pPr>
              <a:buNone/>
            </a:pPr>
            <a:r>
              <a:rPr lang="en-US" sz="2800" dirty="0" smtClean="0"/>
              <a:t>         2- Blood testing : </a:t>
            </a:r>
            <a:r>
              <a:rPr lang="en-US" sz="2800" dirty="0" smtClean="0">
                <a:solidFill>
                  <a:schemeClr val="accent3"/>
                </a:solidFill>
              </a:rPr>
              <a:t>Agglutination tests: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/>
                </a:solidFill>
              </a:rPr>
              <a:t>            a- Rapid whole blood plate test.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/>
                </a:solidFill>
              </a:rPr>
              <a:t>                ( one part of blood +two part of stained Ag)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/>
                </a:solidFill>
              </a:rPr>
              <a:t>            b-Rapid serum test :Similar to ( a ).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/>
                </a:solidFill>
              </a:rPr>
              <a:t>            c- Standard tube method : This method is very accurate.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265238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C00000"/>
                </a:solidFill>
              </a:rPr>
              <a:t>Histopathology:</a:t>
            </a:r>
            <a:endParaRPr lang="en-US" sz="36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3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788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 No drug or combination of drugs has been </a:t>
            </a:r>
          </a:p>
          <a:p>
            <a:pPr>
              <a:buNone/>
            </a:pPr>
            <a:r>
              <a:rPr lang="en-US" dirty="0" smtClean="0"/>
              <a:t>     found to eliminate infection.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2-Increase brooder temperature.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3-Furazolidone is the drug of choice.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4- Sulfonamides: Sulfadiazine and </a:t>
            </a:r>
            <a:r>
              <a:rPr lang="en-US" dirty="0" err="1" smtClean="0"/>
              <a:t>Sulfamerazine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are very effective in reducing mortality.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Treatment: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6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00594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3600" b="1" i="1" dirty="0" smtClean="0">
                <a:solidFill>
                  <a:srgbClr val="C00000"/>
                </a:solidFill>
              </a:rPr>
              <a:t>Fatty Liver and Kidney Syndrome (FLKS)</a:t>
            </a:r>
            <a:endParaRPr lang="ar-IQ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998" y="898940"/>
            <a:ext cx="6316003" cy="506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6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1357298"/>
            <a:ext cx="8643998" cy="4649993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Fatty Liver and Kidney Syndrome (FLKS) in young</a:t>
            </a:r>
          </a:p>
          <a:p>
            <a:pPr algn="l" rtl="0">
              <a:buNone/>
            </a:pPr>
            <a:r>
              <a:rPr lang="en-US" dirty="0" smtClean="0"/>
              <a:t>flocks : Is a manifestation of a failed metabolic</a:t>
            </a:r>
          </a:p>
          <a:p>
            <a:pPr algn="l" rtl="0">
              <a:buNone/>
            </a:pPr>
            <a:r>
              <a:rPr lang="en-US" dirty="0" smtClean="0"/>
              <a:t>process allowing accumulation of fat in the liver </a:t>
            </a:r>
          </a:p>
          <a:p>
            <a:pPr algn="l" rtl="0">
              <a:buNone/>
            </a:pPr>
            <a:r>
              <a:rPr lang="en-US" dirty="0" smtClean="0"/>
              <a:t>and kidneys.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Fatty liver in adult poultry flocks is commonly</a:t>
            </a:r>
          </a:p>
          <a:p>
            <a:pPr algn="l" rtl="0">
              <a:buNone/>
            </a:pPr>
            <a:r>
              <a:rPr lang="en-US" dirty="0" smtClean="0"/>
              <a:t>caused by the inadequate addition of biotin </a:t>
            </a:r>
          </a:p>
          <a:p>
            <a:pPr algn="l" rtl="0">
              <a:buNone/>
            </a:pPr>
            <a:r>
              <a:rPr lang="en-US" dirty="0" smtClean="0"/>
              <a:t>and/or choline chloride in the feed.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Definition:</a:t>
            </a:r>
            <a:endParaRPr lang="ar-IQ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5400" b="1" u="sng" dirty="0" smtClean="0">
                <a:solidFill>
                  <a:srgbClr val="C00000"/>
                </a:solidFill>
              </a:rPr>
              <a:t> Morbidity: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3900" dirty="0" smtClean="0"/>
              <a:t>Occurs rapidly in affected chickens and is followed quickly by death.</a:t>
            </a:r>
            <a:endParaRPr lang="en-US" sz="4400" b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sz="5400" b="1" u="sng" dirty="0" smtClean="0">
                <a:solidFill>
                  <a:srgbClr val="C00000"/>
                </a:solidFill>
              </a:rPr>
              <a:t>Mortality :</a:t>
            </a:r>
            <a:r>
              <a:rPr lang="en-US" sz="3200" b="1" dirty="0" smtClean="0"/>
              <a:t> </a:t>
            </a:r>
            <a:r>
              <a:rPr lang="en-US" b="1" dirty="0" smtClean="0"/>
              <a:t>May vary from 5-35% 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1214422"/>
            <a:ext cx="8572560" cy="4792869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1-The </a:t>
            </a:r>
            <a:r>
              <a:rPr lang="en-US" smtClean="0"/>
              <a:t>bird is </a:t>
            </a:r>
            <a:r>
              <a:rPr lang="en-US" dirty="0" smtClean="0"/>
              <a:t>, isolated and often die in a sitting position.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2-Incoordination.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3-Head movement.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4-The chicks may lie on their breast with their </a:t>
            </a:r>
          </a:p>
          <a:p>
            <a:pPr algn="l" rtl="0">
              <a:buNone/>
            </a:pPr>
            <a:r>
              <a:rPr lang="en-US" dirty="0" smtClean="0"/>
              <a:t>    neck and legs extended.</a:t>
            </a:r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Clinical signs: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6215106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dirty="0" smtClean="0"/>
              <a:t>1-The liver and kidney are markedly enlarged, pale</a:t>
            </a:r>
          </a:p>
          <a:p>
            <a:pPr algn="l" rtl="0">
              <a:buNone/>
            </a:pPr>
            <a:r>
              <a:rPr lang="en-US" dirty="0" smtClean="0"/>
              <a:t>    and fatty. The liver may be yellow.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 Abnormal deposits of fat in the subcutaneous </a:t>
            </a:r>
          </a:p>
          <a:p>
            <a:pPr algn="l" rtl="0">
              <a:buNone/>
            </a:pPr>
            <a:r>
              <a:rPr lang="en-US" dirty="0" smtClean="0"/>
              <a:t>    tissues, abdominal cavity and visceral organs.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3-Weights and sizes of liver, kidney and heart</a:t>
            </a:r>
          </a:p>
          <a:p>
            <a:pPr algn="l" rtl="0">
              <a:buNone/>
            </a:pPr>
            <a:r>
              <a:rPr lang="en-US" dirty="0" smtClean="0"/>
              <a:t>    increased, whereas the weight of thymus decreased.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4-The liver is very fragile and easily ruptured causing</a:t>
            </a:r>
          </a:p>
          <a:p>
            <a:pPr algn="l" rtl="0">
              <a:buNone/>
            </a:pPr>
            <a:r>
              <a:rPr lang="en-US" dirty="0" smtClean="0"/>
              <a:t>     internal bleeding.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Post-mortem lesions: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Fatty-li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28736"/>
            <a:ext cx="9144000" cy="5429264"/>
          </a:xfr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image showing the typically fragile and bleeding liver with yellowish fat accumulations</a:t>
            </a:r>
            <a:r>
              <a:rPr lang="en-US" sz="3600" dirty="0" smtClean="0"/>
              <a:t>.</a:t>
            </a:r>
            <a:endParaRPr lang="ar-IQ" sz="36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4649993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Biotin via </a:t>
            </a:r>
            <a:r>
              <a:rPr lang="en-US" smtClean="0"/>
              <a:t>the drinking water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Treatment: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7010400" cy="3657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Bacterial </a:t>
            </a:r>
            <a:r>
              <a:rPr lang="en-US" sz="5400" b="1" dirty="0" smtClean="0">
                <a:solidFill>
                  <a:srgbClr val="C00000"/>
                </a:solidFill>
              </a:rPr>
              <a:t>Diseases</a:t>
            </a:r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>
                <a:solidFill>
                  <a:srgbClr val="C00000"/>
                </a:solidFill>
              </a:rPr>
              <a:t>Avian Salmonellosis </a:t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4000" b="1" i="1" dirty="0" smtClean="0">
                <a:solidFill>
                  <a:srgbClr val="C00000"/>
                </a:solidFill>
              </a:rPr>
              <a:t> 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61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858</Words>
  <Application>Microsoft Office PowerPoint</Application>
  <PresentationFormat>عرض على الشاشة (3:4)‏</PresentationFormat>
  <Paragraphs>159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ملتقى</vt:lpstr>
      <vt:lpstr>عرض تقديمي في PowerPoint</vt:lpstr>
      <vt:lpstr>عرض تقديمي في PowerPoint</vt:lpstr>
      <vt:lpstr>Definition:</vt:lpstr>
      <vt:lpstr>عرض تقديمي في PowerPoint</vt:lpstr>
      <vt:lpstr>Clinical signs:</vt:lpstr>
      <vt:lpstr>Post-mortem lesions:</vt:lpstr>
      <vt:lpstr>This image showing the typically fragile and bleeding liver with yellowish fat accumulations.</vt:lpstr>
      <vt:lpstr>Treatment:</vt:lpstr>
      <vt:lpstr>Bacterial Diseases Avian Salmonellosis   </vt:lpstr>
      <vt:lpstr>Avian Salmonellosis</vt:lpstr>
      <vt:lpstr>1- Pullorum Disease or :BWD     ( Bacillary White Diarrhea).</vt:lpstr>
      <vt:lpstr>Susceptibility:</vt:lpstr>
      <vt:lpstr>Symptoms:</vt:lpstr>
      <vt:lpstr>عرض تقديمي في PowerPoint</vt:lpstr>
      <vt:lpstr>Post-mortem lesions:</vt:lpstr>
      <vt:lpstr>عرض تقديمي في PowerPoint</vt:lpstr>
      <vt:lpstr>Chronic Form : Adult Fowl</vt:lpstr>
      <vt:lpstr>Histopathology:</vt:lpstr>
      <vt:lpstr>Treatment: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Maher</cp:lastModifiedBy>
  <cp:revision>22</cp:revision>
  <dcterms:created xsi:type="dcterms:W3CDTF">2013-07-20T01:39:27Z</dcterms:created>
  <dcterms:modified xsi:type="dcterms:W3CDTF">2021-02-11T22:10:52Z</dcterms:modified>
</cp:coreProperties>
</file>